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Lst>
  <p:sldSz cy="10058400" cx="7772400"/>
  <p:notesSz cx="6858000" cy="9144000"/>
  <p:embeddedFontLst>
    <p:embeddedFont>
      <p:font typeface="Halant"/>
      <p:regular r:id="rId10"/>
      <p:bold r:id="rId11"/>
    </p:embeddedFont>
    <p:embeddedFont>
      <p:font typeface="Plus Jakarta Sans"/>
      <p:regular r:id="rId12"/>
      <p:bold r:id="rId13"/>
      <p:italic r:id="rId14"/>
      <p:boldItalic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Halant-bold.fntdata"/><Relationship Id="rId10" Type="http://schemas.openxmlformats.org/officeDocument/2006/relationships/font" Target="fonts/Halant-regular.fntdata"/><Relationship Id="rId13" Type="http://schemas.openxmlformats.org/officeDocument/2006/relationships/font" Target="fonts/PlusJakartaSans-bold.fntdata"/><Relationship Id="rId12" Type="http://schemas.openxmlformats.org/officeDocument/2006/relationships/font" Target="fonts/PlusJakartaSans-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lusJakartaSans-boldItalic.fntdata"/><Relationship Id="rId14" Type="http://schemas.openxmlformats.org/officeDocument/2006/relationships/font" Target="fonts/PlusJakartaSans-italic.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62"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321eeae4c4e_0_8: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321eeae4c4e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32297a59703_0_23: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2297a59703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351496897c6_0_0: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351496897c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351496897c6_0_17:notes"/>
          <p:cNvSpPr/>
          <p:nvPr>
            <p:ph idx="2" type="sldImg"/>
          </p:nvPr>
        </p:nvSpPr>
        <p:spPr>
          <a:xfrm>
            <a:off x="2104481"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51496897c6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mountvernon.org/library/digitalhistory/digital-encyclopedia/article/the-articles-of-confederation" TargetMode="External"/><Relationship Id="rId6"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hyperlink" Target="https://www.mountvernon.org/library/digitalhistory/digital-encyclopedia/article/the-articles-of-confederation" TargetMode="External"/><Relationship Id="rId6"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53" name="Shape 53"/>
        <p:cNvGrpSpPr/>
        <p:nvPr/>
      </p:nvGrpSpPr>
      <p:grpSpPr>
        <a:xfrm>
          <a:off x="0" y="0"/>
          <a:ext cx="0" cy="0"/>
          <a:chOff x="0" y="0"/>
          <a:chExt cx="0" cy="0"/>
        </a:xfrm>
      </p:grpSpPr>
      <p:sp>
        <p:nvSpPr>
          <p:cNvPr id="54" name="Google Shape;54;p13"/>
          <p:cNvSpPr txBox="1"/>
          <p:nvPr/>
        </p:nvSpPr>
        <p:spPr>
          <a:xfrm>
            <a:off x="50" y="-9800"/>
            <a:ext cx="7772400" cy="686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Comparison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The Articles of Confederation</a:t>
            </a:r>
            <a:endParaRPr b="1" sz="1900">
              <a:solidFill>
                <a:schemeClr val="dk1"/>
              </a:solidFill>
              <a:latin typeface="Plus Jakarta Sans"/>
              <a:ea typeface="Plus Jakarta Sans"/>
              <a:cs typeface="Plus Jakarta Sans"/>
              <a:sym typeface="Plus Jakarta Sans"/>
            </a:endParaRPr>
          </a:p>
        </p:txBody>
      </p:sp>
      <p:sp>
        <p:nvSpPr>
          <p:cNvPr id="55" name="Google Shape;55;p13"/>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56" name="Google Shape;56;p13"/>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57" name="Google Shape;57;p13"/>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58" name="Google Shape;58;p13"/>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59" name="Google Shape;59;p13"/>
          <p:cNvSpPr txBox="1"/>
          <p:nvPr/>
        </p:nvSpPr>
        <p:spPr>
          <a:xfrm>
            <a:off x="4647875" y="5728938"/>
            <a:ext cx="2835600" cy="1644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38100" rtl="0" algn="l">
              <a:lnSpc>
                <a:spcPct val="115000"/>
              </a:lnSpc>
              <a:spcBef>
                <a:spcPts val="0"/>
              </a:spcBef>
              <a:spcAft>
                <a:spcPts val="0"/>
              </a:spcAft>
              <a:buNone/>
            </a:pPr>
            <a:r>
              <a:rPr b="1" lang="en" sz="1200">
                <a:solidFill>
                  <a:srgbClr val="282828"/>
                </a:solidFill>
                <a:latin typeface="Inter"/>
                <a:ea typeface="Inter"/>
                <a:cs typeface="Inter"/>
                <a:sym typeface="Inter"/>
              </a:rPr>
              <a:t>Source: </a:t>
            </a:r>
            <a:r>
              <a:rPr lang="en" sz="1200">
                <a:solidFill>
                  <a:srgbClr val="282828"/>
                </a:solidFill>
                <a:latin typeface="Inter"/>
                <a:ea typeface="Inter"/>
                <a:cs typeface="Inter"/>
                <a:sym typeface="Inter"/>
              </a:rPr>
              <a:t>Articles of confederation and perpetual union. Lancaster, Pennsylvania printed; Boston: Re-printed by John Gill, printer to the General Assembly, 1777. Courtesy of the Library of Congress, JK130 1777 .B7</a:t>
            </a:r>
            <a:endParaRPr sz="1300">
              <a:solidFill>
                <a:schemeClr val="dk1"/>
              </a:solidFill>
              <a:latin typeface="Inter"/>
              <a:ea typeface="Inter"/>
              <a:cs typeface="Inter"/>
              <a:sym typeface="Inter"/>
            </a:endParaRPr>
          </a:p>
        </p:txBody>
      </p:sp>
      <p:sp>
        <p:nvSpPr>
          <p:cNvPr id="60" name="Google Shape;60;p13"/>
          <p:cNvSpPr txBox="1"/>
          <p:nvPr/>
        </p:nvSpPr>
        <p:spPr>
          <a:xfrm>
            <a:off x="216275" y="1615400"/>
            <a:ext cx="4228200" cy="5295000"/>
          </a:xfrm>
          <a:prstGeom prst="rect">
            <a:avLst/>
          </a:prstGeom>
          <a:noFill/>
          <a:ln>
            <a:noFill/>
          </a:ln>
        </p:spPr>
        <p:txBody>
          <a:bodyPr anchorCtr="0" anchor="t" bIns="91425" lIns="91425" spcFirstLastPara="1" rIns="91425" wrap="square" tIns="91425">
            <a:spAutoFit/>
          </a:bodyPr>
          <a:lstStyle/>
          <a:p>
            <a:pPr indent="0" lvl="0" marL="0" rtl="0" algn="l">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Three years after the ratification of the Articles of Confederation, many Americans including George Washington began to argue that the perpetual union was in danger.  On January 18, 1784, Washington wrote to Virginia governor Benjamin Harrison that the government was “a half starved, limping Government, that appears to be always moving upon crutches, &amp; tottering at every step.” Washington and other Americans had witnessed several crises during the United States’ early years under the Articles, leading to a belief among many that preventing the nation’s collapse required revisiting the Articles…</a:t>
            </a:r>
            <a:endParaRPr sz="1200">
              <a:solidFill>
                <a:schemeClr val="dk1"/>
              </a:solidFill>
              <a:latin typeface="Inter"/>
              <a:ea typeface="Inter"/>
              <a:cs typeface="Inter"/>
              <a:sym typeface="Inter"/>
            </a:endParaRPr>
          </a:p>
          <a:p>
            <a:pPr indent="0" lvl="0" marL="0" rtl="0" algn="l">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Congress possessed only enumerated powers under the Articles of Confederation.  It had no real power to tax, regulate commerce, or raise an army. The inability to tax created major obstacles for the new nation. Without the ability to tax the states or citizens, Congress could not raise revenue, which it needed to pay war debts to international creditors. Congress could only request money from states, and frequently, states would donate only a portion of the request or nothing at all.  Between 1781 and 1787, Congress only received $1.5 million of the $10 million that it had requested from the states.</a:t>
            </a:r>
            <a:endParaRPr sz="1200">
              <a:solidFill>
                <a:schemeClr val="dk1"/>
              </a:solidFill>
              <a:latin typeface="Inter"/>
              <a:ea typeface="Inter"/>
              <a:cs typeface="Inter"/>
              <a:sym typeface="Inter"/>
            </a:endParaRPr>
          </a:p>
          <a:p>
            <a:pPr indent="0" lvl="0" marL="0" rtl="0" algn="l">
              <a:spcBef>
                <a:spcPts val="8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800"/>
              </a:spcBef>
              <a:spcAft>
                <a:spcPts val="800"/>
              </a:spcAft>
              <a:buClr>
                <a:schemeClr val="dk1"/>
              </a:buClr>
              <a:buSzPts val="1100"/>
              <a:buFont typeface="Arial"/>
              <a:buNone/>
            </a:pPr>
            <a:r>
              <a:t/>
            </a:r>
            <a:endParaRPr sz="1200">
              <a:solidFill>
                <a:schemeClr val="dk1"/>
              </a:solidFill>
              <a:latin typeface="Inter"/>
              <a:ea typeface="Inter"/>
              <a:cs typeface="Inter"/>
              <a:sym typeface="Inter"/>
            </a:endParaRPr>
          </a:p>
        </p:txBody>
      </p:sp>
      <p:sp>
        <p:nvSpPr>
          <p:cNvPr id="61" name="Google Shape;61;p13"/>
          <p:cNvSpPr txBox="1"/>
          <p:nvPr/>
        </p:nvSpPr>
        <p:spPr>
          <a:xfrm>
            <a:off x="5048750" y="6539850"/>
            <a:ext cx="25017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
        <p:nvSpPr>
          <p:cNvPr id="62" name="Google Shape;62;p13"/>
          <p:cNvSpPr txBox="1"/>
          <p:nvPr/>
        </p:nvSpPr>
        <p:spPr>
          <a:xfrm>
            <a:off x="116375" y="7251400"/>
            <a:ext cx="7557000" cy="22812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George Washington and other leaders fear that the United States would collapse?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Congress’ inability to tax such a major problem for the government?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63" name="Google Shape;63;p13"/>
          <p:cNvSpPr txBox="1"/>
          <p:nvPr/>
        </p:nvSpPr>
        <p:spPr>
          <a:xfrm>
            <a:off x="332175" y="1243150"/>
            <a:ext cx="6773400" cy="29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Read the </a:t>
            </a:r>
            <a:r>
              <a:rPr lang="en" sz="1200" u="sng">
                <a:solidFill>
                  <a:schemeClr val="hlink"/>
                </a:solidFill>
                <a:latin typeface="Inter"/>
                <a:ea typeface="Inter"/>
                <a:cs typeface="Inter"/>
                <a:sym typeface="Inter"/>
                <a:hlinkClick r:id="rId5"/>
              </a:rPr>
              <a:t>article </a:t>
            </a:r>
            <a:r>
              <a:rPr lang="en" sz="1200">
                <a:solidFill>
                  <a:schemeClr val="dk1"/>
                </a:solidFill>
                <a:latin typeface="Inter"/>
                <a:ea typeface="Inter"/>
                <a:cs typeface="Inter"/>
                <a:sym typeface="Inter"/>
              </a:rPr>
              <a:t>below and answer the questions that follow. </a:t>
            </a:r>
            <a:endParaRPr sz="1200">
              <a:solidFill>
                <a:schemeClr val="dk1"/>
              </a:solidFill>
              <a:latin typeface="Inter"/>
              <a:ea typeface="Inter"/>
              <a:cs typeface="Inter"/>
              <a:sym typeface="Inter"/>
            </a:endParaRPr>
          </a:p>
        </p:txBody>
      </p:sp>
      <p:pic>
        <p:nvPicPr>
          <p:cNvPr id="64" name="Google Shape;64;p13"/>
          <p:cNvPicPr preferRelativeResize="0"/>
          <p:nvPr/>
        </p:nvPicPr>
        <p:blipFill>
          <a:blip r:embed="rId6">
            <a:alphaModFix/>
          </a:blip>
          <a:stretch>
            <a:fillRect/>
          </a:stretch>
        </p:blipFill>
        <p:spPr>
          <a:xfrm>
            <a:off x="4814825" y="1595212"/>
            <a:ext cx="2501700" cy="4073256"/>
          </a:xfrm>
          <a:prstGeom prst="rect">
            <a:avLst/>
          </a:prstGeom>
          <a:noFill/>
          <a:ln>
            <a:noFill/>
          </a:ln>
        </p:spPr>
      </p:pic>
      <p:sp>
        <p:nvSpPr>
          <p:cNvPr id="65" name="Google Shape;65;p13"/>
          <p:cNvSpPr txBox="1"/>
          <p:nvPr/>
        </p:nvSpPr>
        <p:spPr>
          <a:xfrm>
            <a:off x="116364" y="8648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69" name="Shape 69"/>
        <p:cNvGrpSpPr/>
        <p:nvPr/>
      </p:nvGrpSpPr>
      <p:grpSpPr>
        <a:xfrm>
          <a:off x="0" y="0"/>
          <a:ext cx="0" cy="0"/>
          <a:chOff x="0" y="0"/>
          <a:chExt cx="0" cy="0"/>
        </a:xfrm>
      </p:grpSpPr>
      <p:sp>
        <p:nvSpPr>
          <p:cNvPr id="70" name="Google Shape;70;p14"/>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71" name="Google Shape;71;p14"/>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72" name="Google Shape;72;p14"/>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73" name="Google Shape;73;p14"/>
          <p:cNvSpPr txBox="1"/>
          <p:nvPr/>
        </p:nvSpPr>
        <p:spPr>
          <a:xfrm>
            <a:off x="365075" y="180975"/>
            <a:ext cx="7059600" cy="6115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800"/>
              </a:spcBef>
              <a:spcAft>
                <a:spcPts val="0"/>
              </a:spcAft>
              <a:buNone/>
            </a:pPr>
            <a:r>
              <a:rPr lang="en" sz="1200">
                <a:solidFill>
                  <a:schemeClr val="dk1"/>
                </a:solidFill>
                <a:latin typeface="Inter"/>
                <a:ea typeface="Inter"/>
                <a:cs typeface="Inter"/>
                <a:sym typeface="Inter"/>
              </a:rPr>
              <a:t>In April 1783, Congress proposed an amendment to the Articles that would allow Congress to levy a five percent tariff on imports for no more than twenty-five years.  The revenue from the proposed tariff was specifically earmarked to pay war debts. Given the unanimous amendment process, all states had to ratify the impost for it to take effect. All states but New York had adopted the impost by early 1786.  In May 1786, New York’s legislature was willing to adopt the impost with some alterations. However, Congress did not want to accept these alterations and requested that New York remove them. When New York refused to do so in February 1787, the attempt at giving Congress the power to tax, at least in some capacity, was over.</a:t>
            </a:r>
            <a:endParaRPr sz="1200">
              <a:solidFill>
                <a:schemeClr val="dk1"/>
              </a:solidFill>
              <a:latin typeface="Inter"/>
              <a:ea typeface="Inter"/>
              <a:cs typeface="Inter"/>
              <a:sym typeface="Inter"/>
            </a:endParaRPr>
          </a:p>
          <a:p>
            <a:pPr indent="0" lvl="0" marL="0" rtl="0" algn="l">
              <a:lnSpc>
                <a:spcPct val="100000"/>
              </a:lnSpc>
              <a:spcBef>
                <a:spcPts val="800"/>
              </a:spcBef>
              <a:spcAft>
                <a:spcPts val="0"/>
              </a:spcAft>
              <a:buNone/>
            </a:pPr>
            <a:r>
              <a:rPr lang="en" sz="1200">
                <a:solidFill>
                  <a:schemeClr val="dk1"/>
                </a:solidFill>
                <a:latin typeface="Inter"/>
                <a:ea typeface="Inter"/>
                <a:cs typeface="Inter"/>
                <a:sym typeface="Inter"/>
              </a:rPr>
              <a:t>Shays’ Rebellion coincided with the impost ratification process. Led by Daniel Shays, the rebellion was comprised of indebted farmers in western Massachusetts, many of whom were Revolutionary War veterans that had lost much of their land due to foreclosures. They could not pay the high taxes that states had imposed in order to eliminate war debt. Congress had no ability to raise its own army to suppress the rebellion, forcing the nation to rely on a privately financed Massachusetts army to put down the insurrection. This exemplified the need for not only Congress to have the ability to tax, but also the power to raise an army. Additionally, the Articles did not give Congress the power to regulate commerce explicitly…</a:t>
            </a:r>
            <a:endParaRPr sz="1200">
              <a:solidFill>
                <a:schemeClr val="dk1"/>
              </a:solidFill>
              <a:latin typeface="Inter"/>
              <a:ea typeface="Inter"/>
              <a:cs typeface="Inter"/>
              <a:sym typeface="Inter"/>
            </a:endParaRPr>
          </a:p>
          <a:p>
            <a:pPr indent="0" lvl="0" marL="0" rtl="0" algn="l">
              <a:lnSpc>
                <a:spcPct val="100000"/>
              </a:lnSpc>
              <a:spcBef>
                <a:spcPts val="800"/>
              </a:spcBef>
              <a:spcAft>
                <a:spcPts val="800"/>
              </a:spcAft>
              <a:buNone/>
            </a:pPr>
            <a:r>
              <a:rPr lang="en" sz="1200">
                <a:solidFill>
                  <a:schemeClr val="dk1"/>
                </a:solidFill>
                <a:latin typeface="Inter"/>
                <a:ea typeface="Inter"/>
                <a:cs typeface="Inter"/>
                <a:sym typeface="Inter"/>
              </a:rPr>
              <a:t>Despite the Articles’ weaknesses, it also had numerous strengths. Foremost, it enabled the country to prosecute the Revolutionary War. Because Congress observed that the Articles were its de facto government until officially ratified in 1781, the Articles allowed the country to create a treaty of alliance with France in 1778. It also allowed for the negotiation of the Treaty of Paris of 1783, which ended the war.  The Articles enabled Congress to create the Departments of Foreign Affairs, Wars, Marine, and Treasury, allowed for the establishment of post offices, and had a provision that would permit Canada to join the Union in the future. Congress’s most significant legislative achievement under the Articles was its passage of a series of land ordinances in the mid-1780s: the Land Ordinance of 1784, the Land Ordinance of 1785, and the Northwest Ordinance of 1787.  These ordinances collectively provided a process for adding new and equal states to the nation, guaranteed republican governments and other rights for the new states and its inhabitants, banned slavery and involuntary servitude in the new territories after 1800, and provided for public education in the new states. Overall, the ratification of these ordinances was impressive, given the lack of unity among the states at the time and the super-majority vote needed to pass them.</a:t>
            </a:r>
            <a:endParaRPr sz="1200">
              <a:solidFill>
                <a:schemeClr val="dk1"/>
              </a:solidFill>
              <a:latin typeface="Inter"/>
              <a:ea typeface="Inter"/>
              <a:cs typeface="Inter"/>
              <a:sym typeface="Inter"/>
            </a:endParaRPr>
          </a:p>
        </p:txBody>
      </p:sp>
      <p:sp>
        <p:nvSpPr>
          <p:cNvPr id="74" name="Google Shape;74;p14"/>
          <p:cNvSpPr txBox="1"/>
          <p:nvPr/>
        </p:nvSpPr>
        <p:spPr>
          <a:xfrm>
            <a:off x="5048750" y="6539850"/>
            <a:ext cx="25017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
        <p:nvSpPr>
          <p:cNvPr id="75" name="Google Shape;75;p14"/>
          <p:cNvSpPr txBox="1"/>
          <p:nvPr/>
        </p:nvSpPr>
        <p:spPr>
          <a:xfrm>
            <a:off x="309300" y="6228025"/>
            <a:ext cx="7153800" cy="31308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couldn’t Congress change its ability to effectively tax the states in 1786?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problems did Shay’s rebellion expose?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out the strengths of the Articles.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79" name="Shape 79"/>
        <p:cNvGrpSpPr/>
        <p:nvPr/>
      </p:nvGrpSpPr>
      <p:grpSpPr>
        <a:xfrm>
          <a:off x="0" y="0"/>
          <a:ext cx="0" cy="0"/>
          <a:chOff x="0" y="0"/>
          <a:chExt cx="0" cy="0"/>
        </a:xfrm>
      </p:grpSpPr>
      <p:sp>
        <p:nvSpPr>
          <p:cNvPr id="80" name="Google Shape;80;p15"/>
          <p:cNvSpPr txBox="1"/>
          <p:nvPr/>
        </p:nvSpPr>
        <p:spPr>
          <a:xfrm>
            <a:off x="50" y="-9800"/>
            <a:ext cx="7772400" cy="6867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rPr lang="en" sz="1500">
                <a:solidFill>
                  <a:schemeClr val="dk1"/>
                </a:solidFill>
                <a:latin typeface="Halant"/>
                <a:ea typeface="Halant"/>
                <a:cs typeface="Halant"/>
                <a:sym typeface="Halant"/>
              </a:rPr>
              <a:t>Comparison</a:t>
            </a:r>
            <a:endParaRPr sz="1500">
              <a:solidFill>
                <a:schemeClr val="dk1"/>
              </a:solidFill>
              <a:latin typeface="Halant"/>
              <a:ea typeface="Halant"/>
              <a:cs typeface="Halant"/>
              <a:sym typeface="Halant"/>
            </a:endParaRPr>
          </a:p>
          <a:p>
            <a:pPr indent="0" lvl="0" marL="0" rtl="0" algn="ctr">
              <a:spcBef>
                <a:spcPts val="0"/>
              </a:spcBef>
              <a:spcAft>
                <a:spcPts val="0"/>
              </a:spcAft>
              <a:buNone/>
            </a:pPr>
            <a:r>
              <a:rPr b="1" lang="en" sz="1900">
                <a:solidFill>
                  <a:schemeClr val="dk1"/>
                </a:solidFill>
                <a:latin typeface="Plus Jakarta Sans"/>
                <a:ea typeface="Plus Jakarta Sans"/>
                <a:cs typeface="Plus Jakarta Sans"/>
                <a:sym typeface="Plus Jakarta Sans"/>
              </a:rPr>
              <a:t>The Articles of Confederation (Exemplar) </a:t>
            </a:r>
            <a:endParaRPr b="1" sz="1900">
              <a:solidFill>
                <a:schemeClr val="dk1"/>
              </a:solidFill>
              <a:latin typeface="Plus Jakarta Sans"/>
              <a:ea typeface="Plus Jakarta Sans"/>
              <a:cs typeface="Plus Jakarta Sans"/>
              <a:sym typeface="Plus Jakarta Sans"/>
            </a:endParaRPr>
          </a:p>
        </p:txBody>
      </p:sp>
      <p:sp>
        <p:nvSpPr>
          <p:cNvPr id="81" name="Google Shape;81;p15"/>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82" name="Google Shape;82;p15"/>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83" name="Google Shape;83;p15"/>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pic>
        <p:nvPicPr>
          <p:cNvPr id="84" name="Google Shape;84;p15"/>
          <p:cNvPicPr preferRelativeResize="0"/>
          <p:nvPr/>
        </p:nvPicPr>
        <p:blipFill>
          <a:blip r:embed="rId4">
            <a:alphaModFix/>
          </a:blip>
          <a:stretch>
            <a:fillRect/>
          </a:stretch>
        </p:blipFill>
        <p:spPr>
          <a:xfrm>
            <a:off x="216272" y="230997"/>
            <a:ext cx="630865" cy="261602"/>
          </a:xfrm>
          <a:prstGeom prst="rect">
            <a:avLst/>
          </a:prstGeom>
          <a:noFill/>
          <a:ln>
            <a:noFill/>
          </a:ln>
        </p:spPr>
      </p:pic>
      <p:sp>
        <p:nvSpPr>
          <p:cNvPr id="85" name="Google Shape;85;p15"/>
          <p:cNvSpPr txBox="1"/>
          <p:nvPr/>
        </p:nvSpPr>
        <p:spPr>
          <a:xfrm>
            <a:off x="4647875" y="5728938"/>
            <a:ext cx="2835600" cy="1644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spAutoFit/>
          </a:bodyPr>
          <a:lstStyle/>
          <a:p>
            <a:pPr indent="0" lvl="0" marL="0" marR="38100" rtl="0" algn="l">
              <a:lnSpc>
                <a:spcPct val="115000"/>
              </a:lnSpc>
              <a:spcBef>
                <a:spcPts val="0"/>
              </a:spcBef>
              <a:spcAft>
                <a:spcPts val="0"/>
              </a:spcAft>
              <a:buNone/>
            </a:pPr>
            <a:r>
              <a:rPr b="1" lang="en" sz="1200">
                <a:solidFill>
                  <a:srgbClr val="282828"/>
                </a:solidFill>
                <a:latin typeface="Inter"/>
                <a:ea typeface="Inter"/>
                <a:cs typeface="Inter"/>
                <a:sym typeface="Inter"/>
              </a:rPr>
              <a:t>Source: </a:t>
            </a:r>
            <a:r>
              <a:rPr lang="en" sz="1200">
                <a:solidFill>
                  <a:srgbClr val="282828"/>
                </a:solidFill>
                <a:latin typeface="Inter"/>
                <a:ea typeface="Inter"/>
                <a:cs typeface="Inter"/>
                <a:sym typeface="Inter"/>
              </a:rPr>
              <a:t>Articles of confederation and perpetual union. Lancaster, Pennsylvania printed; Boston: Re-printed by John Gill, printer to the General Assembly, 1777. Courtesy of the Library of Congress, JK130 1777 .B7</a:t>
            </a:r>
            <a:endParaRPr sz="1300">
              <a:solidFill>
                <a:schemeClr val="dk1"/>
              </a:solidFill>
              <a:latin typeface="Inter"/>
              <a:ea typeface="Inter"/>
              <a:cs typeface="Inter"/>
              <a:sym typeface="Inter"/>
            </a:endParaRPr>
          </a:p>
        </p:txBody>
      </p:sp>
      <p:sp>
        <p:nvSpPr>
          <p:cNvPr id="86" name="Google Shape;86;p15"/>
          <p:cNvSpPr txBox="1"/>
          <p:nvPr/>
        </p:nvSpPr>
        <p:spPr>
          <a:xfrm>
            <a:off x="216275" y="1615400"/>
            <a:ext cx="4228200" cy="5295000"/>
          </a:xfrm>
          <a:prstGeom prst="rect">
            <a:avLst/>
          </a:prstGeom>
          <a:noFill/>
          <a:ln>
            <a:noFill/>
          </a:ln>
        </p:spPr>
        <p:txBody>
          <a:bodyPr anchorCtr="0" anchor="t" bIns="91425" lIns="91425" spcFirstLastPara="1" rIns="91425" wrap="square" tIns="91425">
            <a:spAutoFit/>
          </a:bodyPr>
          <a:lstStyle/>
          <a:p>
            <a:pPr indent="0" lvl="0" marL="0" rtl="0" algn="l">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Three years after the ratification of the Articles of Confederation, many Americans including George Washington began to argue that the perpetual union was in danger.  On January 18, 1784, Washington wrote to Virginia governor Benjamin Harrison that the government was “a half starved, limping Government, that appears to be always moving upon crutches, &amp; tottering at every step.” Washington and other Americans had witnessed several crises during the United States’ early years under the Articles, leading to a belief among many that preventing the nation’s collapse required revisiting the Articles…</a:t>
            </a:r>
            <a:endParaRPr sz="1200">
              <a:solidFill>
                <a:schemeClr val="dk1"/>
              </a:solidFill>
              <a:latin typeface="Inter"/>
              <a:ea typeface="Inter"/>
              <a:cs typeface="Inter"/>
              <a:sym typeface="Inter"/>
            </a:endParaRPr>
          </a:p>
          <a:p>
            <a:pPr indent="0" lvl="0" marL="0" rtl="0" algn="l">
              <a:spcBef>
                <a:spcPts val="800"/>
              </a:spcBef>
              <a:spcAft>
                <a:spcPts val="0"/>
              </a:spcAft>
              <a:buClr>
                <a:schemeClr val="dk1"/>
              </a:buClr>
              <a:buSzPts val="1100"/>
              <a:buFont typeface="Arial"/>
              <a:buNone/>
            </a:pPr>
            <a:r>
              <a:rPr lang="en" sz="1200">
                <a:solidFill>
                  <a:schemeClr val="dk1"/>
                </a:solidFill>
                <a:latin typeface="Inter"/>
                <a:ea typeface="Inter"/>
                <a:cs typeface="Inter"/>
                <a:sym typeface="Inter"/>
              </a:rPr>
              <a:t>Congress possessed only enumerated powers under the Articles of Confederation.  It had no real power to tax, regulate commerce, or raise an army. The inability to tax created major obstacles for the new nation. Without the ability to tax the states or citizens, Congress could not raise revenue, which it needed to pay war debts to international creditors. Congress could only request money from states, and frequently, states would donate only a portion of the request or nothing at all.  Between 1781 and 1787, Congress only received $1.5 million of the $10 million that it had requested from the states.</a:t>
            </a:r>
            <a:endParaRPr sz="1200">
              <a:solidFill>
                <a:schemeClr val="dk1"/>
              </a:solidFill>
              <a:latin typeface="Inter"/>
              <a:ea typeface="Inter"/>
              <a:cs typeface="Inter"/>
              <a:sym typeface="Inter"/>
            </a:endParaRPr>
          </a:p>
          <a:p>
            <a:pPr indent="0" lvl="0" marL="0" rtl="0" algn="l">
              <a:spcBef>
                <a:spcPts val="80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800"/>
              </a:spcBef>
              <a:spcAft>
                <a:spcPts val="800"/>
              </a:spcAft>
              <a:buClr>
                <a:schemeClr val="dk1"/>
              </a:buClr>
              <a:buSzPts val="1100"/>
              <a:buFont typeface="Arial"/>
              <a:buNone/>
            </a:pPr>
            <a:r>
              <a:t/>
            </a:r>
            <a:endParaRPr sz="1200">
              <a:solidFill>
                <a:schemeClr val="dk1"/>
              </a:solidFill>
              <a:latin typeface="Inter"/>
              <a:ea typeface="Inter"/>
              <a:cs typeface="Inter"/>
              <a:sym typeface="Inter"/>
            </a:endParaRPr>
          </a:p>
        </p:txBody>
      </p:sp>
      <p:sp>
        <p:nvSpPr>
          <p:cNvPr id="87" name="Google Shape;87;p15"/>
          <p:cNvSpPr txBox="1"/>
          <p:nvPr/>
        </p:nvSpPr>
        <p:spPr>
          <a:xfrm>
            <a:off x="5048750" y="6539850"/>
            <a:ext cx="25017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
        <p:nvSpPr>
          <p:cNvPr id="88" name="Google Shape;88;p15"/>
          <p:cNvSpPr txBox="1"/>
          <p:nvPr/>
        </p:nvSpPr>
        <p:spPr>
          <a:xfrm>
            <a:off x="116375" y="7251400"/>
            <a:ext cx="7557000" cy="29184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did George Washington and other leaders fear that the United States would collapse?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They saw the national government wobbling “on crutches.” Because it was so weak under the Articles of Confederation, crises kept popping up, and Washington worried the country could fall apart if nothing changed.</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was Congress’ inability to tax such a major problem for the government? </a:t>
            </a:r>
            <a:endParaRPr sz="1200">
              <a:solidFill>
                <a:schemeClr val="dk1"/>
              </a:solidFill>
              <a:latin typeface="Inter"/>
              <a:ea typeface="Inter"/>
              <a:cs typeface="Inter"/>
              <a:sym typeface="Inter"/>
            </a:endParaRPr>
          </a:p>
          <a:p>
            <a:pPr indent="0" lvl="0" marL="45720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Without a power to tax, Congress had almost no money to pay war debts or run the government. It could only ask the states for funds, and most states sent little or nothing.</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
        <p:nvSpPr>
          <p:cNvPr id="89" name="Google Shape;89;p15"/>
          <p:cNvSpPr txBox="1"/>
          <p:nvPr/>
        </p:nvSpPr>
        <p:spPr>
          <a:xfrm>
            <a:off x="332175" y="1243150"/>
            <a:ext cx="6773400" cy="29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chemeClr val="dk1"/>
                </a:solidFill>
                <a:latin typeface="Inter"/>
                <a:ea typeface="Inter"/>
                <a:cs typeface="Inter"/>
                <a:sym typeface="Inter"/>
              </a:rPr>
              <a:t>Directions:</a:t>
            </a:r>
            <a:r>
              <a:rPr lang="en" sz="1200">
                <a:solidFill>
                  <a:schemeClr val="dk1"/>
                </a:solidFill>
                <a:latin typeface="Inter"/>
                <a:ea typeface="Inter"/>
                <a:cs typeface="Inter"/>
                <a:sym typeface="Inter"/>
              </a:rPr>
              <a:t> Read the </a:t>
            </a:r>
            <a:r>
              <a:rPr lang="en" sz="1200" u="sng">
                <a:solidFill>
                  <a:schemeClr val="hlink"/>
                </a:solidFill>
                <a:latin typeface="Inter"/>
                <a:ea typeface="Inter"/>
                <a:cs typeface="Inter"/>
                <a:sym typeface="Inter"/>
                <a:hlinkClick r:id="rId5"/>
              </a:rPr>
              <a:t>article </a:t>
            </a:r>
            <a:r>
              <a:rPr lang="en" sz="1200">
                <a:solidFill>
                  <a:schemeClr val="dk1"/>
                </a:solidFill>
                <a:latin typeface="Inter"/>
                <a:ea typeface="Inter"/>
                <a:cs typeface="Inter"/>
                <a:sym typeface="Inter"/>
              </a:rPr>
              <a:t>below and answer the questions that follow. </a:t>
            </a:r>
            <a:endParaRPr sz="1200">
              <a:solidFill>
                <a:schemeClr val="dk1"/>
              </a:solidFill>
              <a:latin typeface="Inter"/>
              <a:ea typeface="Inter"/>
              <a:cs typeface="Inter"/>
              <a:sym typeface="Inter"/>
            </a:endParaRPr>
          </a:p>
        </p:txBody>
      </p:sp>
      <p:pic>
        <p:nvPicPr>
          <p:cNvPr id="90" name="Google Shape;90;p15"/>
          <p:cNvPicPr preferRelativeResize="0"/>
          <p:nvPr/>
        </p:nvPicPr>
        <p:blipFill>
          <a:blip r:embed="rId6">
            <a:alphaModFix/>
          </a:blip>
          <a:stretch>
            <a:fillRect/>
          </a:stretch>
        </p:blipFill>
        <p:spPr>
          <a:xfrm>
            <a:off x="4814825" y="1595212"/>
            <a:ext cx="2501700" cy="4073256"/>
          </a:xfrm>
          <a:prstGeom prst="rect">
            <a:avLst/>
          </a:prstGeom>
          <a:noFill/>
          <a:ln>
            <a:noFill/>
          </a:ln>
        </p:spPr>
      </p:pic>
      <p:sp>
        <p:nvSpPr>
          <p:cNvPr id="91" name="Google Shape;91;p15"/>
          <p:cNvSpPr txBox="1"/>
          <p:nvPr/>
        </p:nvSpPr>
        <p:spPr>
          <a:xfrm>
            <a:off x="116364" y="864842"/>
            <a:ext cx="7557000" cy="3783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5" name="Shape 95"/>
        <p:cNvGrpSpPr/>
        <p:nvPr/>
      </p:nvGrpSpPr>
      <p:grpSpPr>
        <a:xfrm>
          <a:off x="0" y="0"/>
          <a:ext cx="0" cy="0"/>
          <a:chOff x="0" y="0"/>
          <a:chExt cx="0" cy="0"/>
        </a:xfrm>
      </p:grpSpPr>
      <p:sp>
        <p:nvSpPr>
          <p:cNvPr id="96" name="Google Shape;96;p16"/>
          <p:cNvSpPr txBox="1"/>
          <p:nvPr/>
        </p:nvSpPr>
        <p:spPr>
          <a:xfrm>
            <a:off x="5542403" y="9662349"/>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pic>
        <p:nvPicPr>
          <p:cNvPr id="97" name="Google Shape;97;p16"/>
          <p:cNvPicPr preferRelativeResize="0"/>
          <p:nvPr/>
        </p:nvPicPr>
        <p:blipFill>
          <a:blip r:embed="rId3">
            <a:alphaModFix/>
          </a:blip>
          <a:stretch>
            <a:fillRect/>
          </a:stretch>
        </p:blipFill>
        <p:spPr>
          <a:xfrm>
            <a:off x="402969" y="9712396"/>
            <a:ext cx="257457" cy="257457"/>
          </a:xfrm>
          <a:prstGeom prst="rect">
            <a:avLst/>
          </a:prstGeom>
          <a:noFill/>
          <a:ln>
            <a:noFill/>
          </a:ln>
        </p:spPr>
      </p:pic>
      <p:sp>
        <p:nvSpPr>
          <p:cNvPr id="98" name="Google Shape;98;p16"/>
          <p:cNvSpPr txBox="1"/>
          <p:nvPr/>
        </p:nvSpPr>
        <p:spPr>
          <a:xfrm>
            <a:off x="2974925" y="9662349"/>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99" name="Google Shape;99;p16"/>
          <p:cNvSpPr txBox="1"/>
          <p:nvPr/>
        </p:nvSpPr>
        <p:spPr>
          <a:xfrm>
            <a:off x="365075" y="180975"/>
            <a:ext cx="7059600" cy="61158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800"/>
              </a:spcBef>
              <a:spcAft>
                <a:spcPts val="0"/>
              </a:spcAft>
              <a:buNone/>
            </a:pPr>
            <a:r>
              <a:rPr lang="en" sz="1200">
                <a:solidFill>
                  <a:schemeClr val="dk1"/>
                </a:solidFill>
                <a:latin typeface="Inter"/>
                <a:ea typeface="Inter"/>
                <a:cs typeface="Inter"/>
                <a:sym typeface="Inter"/>
              </a:rPr>
              <a:t>In April 1783, Congress proposed an amendment to the Articles that would allow Congress to levy a five percent tariff on imports for no more than twenty-five years.  The revenue from the proposed tariff was specifically earmarked to pay war debts. Given the unanimous amendment process, all states had to ratify the impost for it to take effect. All states but New York had adopted the impost by early 1786.  In May 1786, New York’s legislature was willing to adopt the impost with some alterations. However, Congress did not want to accept these alterations and requested that New York remove them. When New York refused to do so in February 1787, the attempt at giving Congress the power to tax, at least in some capacity, was over.</a:t>
            </a:r>
            <a:endParaRPr sz="1200">
              <a:solidFill>
                <a:schemeClr val="dk1"/>
              </a:solidFill>
              <a:latin typeface="Inter"/>
              <a:ea typeface="Inter"/>
              <a:cs typeface="Inter"/>
              <a:sym typeface="Inter"/>
            </a:endParaRPr>
          </a:p>
          <a:p>
            <a:pPr indent="0" lvl="0" marL="0" rtl="0" algn="l">
              <a:lnSpc>
                <a:spcPct val="100000"/>
              </a:lnSpc>
              <a:spcBef>
                <a:spcPts val="800"/>
              </a:spcBef>
              <a:spcAft>
                <a:spcPts val="0"/>
              </a:spcAft>
              <a:buNone/>
            </a:pPr>
            <a:r>
              <a:rPr lang="en" sz="1200">
                <a:solidFill>
                  <a:schemeClr val="dk1"/>
                </a:solidFill>
                <a:latin typeface="Inter"/>
                <a:ea typeface="Inter"/>
                <a:cs typeface="Inter"/>
                <a:sym typeface="Inter"/>
              </a:rPr>
              <a:t>Shays’ Rebellion coincided with the impost ratification process. Led by Daniel Shays, the rebellion was comprised of indebted farmers in western Massachusetts, many of whom were Revolutionary War veterans that had lost much of their land due to foreclosures. They could not pay the high taxes that states had imposed in order to eliminate war debt. Congress had no ability to raise its own army to suppress the rebellion, forcing the nation to rely on a privately financed Massachusetts army to put down the insurrection. This exemplified the need for not only Congress to have the ability to tax, but also the power to raise an army. Additionally, the Articles did not give Congress the power to regulate commerce explicitly…</a:t>
            </a:r>
            <a:endParaRPr sz="1200">
              <a:solidFill>
                <a:schemeClr val="dk1"/>
              </a:solidFill>
              <a:latin typeface="Inter"/>
              <a:ea typeface="Inter"/>
              <a:cs typeface="Inter"/>
              <a:sym typeface="Inter"/>
            </a:endParaRPr>
          </a:p>
          <a:p>
            <a:pPr indent="0" lvl="0" marL="0" rtl="0" algn="l">
              <a:lnSpc>
                <a:spcPct val="100000"/>
              </a:lnSpc>
              <a:spcBef>
                <a:spcPts val="800"/>
              </a:spcBef>
              <a:spcAft>
                <a:spcPts val="800"/>
              </a:spcAft>
              <a:buNone/>
            </a:pPr>
            <a:r>
              <a:rPr lang="en" sz="1200">
                <a:solidFill>
                  <a:schemeClr val="dk1"/>
                </a:solidFill>
                <a:latin typeface="Inter"/>
                <a:ea typeface="Inter"/>
                <a:cs typeface="Inter"/>
                <a:sym typeface="Inter"/>
              </a:rPr>
              <a:t>Despite the Articles’ weaknesses, it also had numerous strengths. Foremost, it enabled the country to prosecute the Revolutionary War. Because Congress observed that the Articles were its de facto government until officially ratified in 1781, the Articles allowed the country to create a treaty of alliance with France in 1778. It also allowed for the negotiation of the Treaty of Paris of 1783, which ended the war.  The Articles enabled Congress to create the Departments of Foreign Affairs, Wars, Marine, and Treasury, allowed for the establishment of post offices, and had a provision that would permit Canada to join the Union in the future. Congress’s most significant legislative achievement under the Articles was its passage of a series of land ordinances in the mid-1780s: the Land Ordinance of 1784, the Land Ordinance of 1785, and the Northwest Ordinance of 1787.  These ordinances collectively provided a process for adding new and equal states to the nation, guaranteed republican governments and other rights for the new states and its inhabitants, banned slavery and involuntary servitude in the new territories after 1800, and provided for public education in the new states. Overall, the ratification of these ordinances was impressive, given the lack of unity among the states at the time and the super-majority vote needed to pass them.</a:t>
            </a:r>
            <a:endParaRPr sz="1200">
              <a:solidFill>
                <a:schemeClr val="dk1"/>
              </a:solidFill>
              <a:latin typeface="Inter"/>
              <a:ea typeface="Inter"/>
              <a:cs typeface="Inter"/>
              <a:sym typeface="Inter"/>
            </a:endParaRPr>
          </a:p>
        </p:txBody>
      </p:sp>
      <p:sp>
        <p:nvSpPr>
          <p:cNvPr id="100" name="Google Shape;100;p16"/>
          <p:cNvSpPr txBox="1"/>
          <p:nvPr/>
        </p:nvSpPr>
        <p:spPr>
          <a:xfrm>
            <a:off x="5048750" y="6539850"/>
            <a:ext cx="25017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300"/>
          </a:p>
        </p:txBody>
      </p:sp>
      <p:sp>
        <p:nvSpPr>
          <p:cNvPr id="101" name="Google Shape;101;p16"/>
          <p:cNvSpPr txBox="1"/>
          <p:nvPr/>
        </p:nvSpPr>
        <p:spPr>
          <a:xfrm>
            <a:off x="309300" y="6228025"/>
            <a:ext cx="7153800" cy="3980400"/>
          </a:xfrm>
          <a:prstGeom prst="rect">
            <a:avLst/>
          </a:prstGeom>
          <a:noFill/>
          <a:ln>
            <a:noFill/>
          </a:ln>
        </p:spPr>
        <p:txBody>
          <a:bodyPr anchorCtr="0" anchor="t" bIns="91425" lIns="91425" spcFirstLastPara="1" rIns="91425" wrap="square" tIns="91425">
            <a:spAutoFit/>
          </a:bodyPr>
          <a:lstStyle/>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Why couldn’t Congress change its ability to effectively tax the states in 1786?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Any change to the Articles had to be approved by every state. New York rejected the proposed 5 % import tax, so the plan died.</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What problems did Shay’s rebellion expose?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It showed that Congress had no army or tax power to solve serious uprisings. The nation had to rely on a privately funded Massachusetts force, proving the need for stronger federal powers. ​</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304800" lvl="0" marL="457200" rtl="0" algn="l">
              <a:lnSpc>
                <a:spcPct val="115000"/>
              </a:lnSpc>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List out the strengths of the Articles.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 Helped win the Revolutionary War (alliance with France, Treaty of Paris 1783).</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 Let Congress set up key departments (Foreign Affairs, War, Marine, Treasury) and the postal service.</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rPr lang="en" sz="1200">
                <a:solidFill>
                  <a:srgbClr val="FF0000"/>
                </a:solidFill>
                <a:latin typeface="Inter"/>
                <a:ea typeface="Inter"/>
                <a:cs typeface="Inter"/>
                <a:sym typeface="Inter"/>
              </a:rPr>
              <a:t>* Passed the Land Ordinances of 1784 &amp; 1785 and the Northwest Ordinance of 1787, which: ▸ created a fair way to add new states ▸ guaranteed republican government and rights ▸ set aside land for public schools ▸ banned slavery in future Northwest states after 1800.</a:t>
            </a:r>
            <a:endParaRPr sz="1200">
              <a:solidFill>
                <a:srgbClr val="FF0000"/>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a:p>
            <a:pPr indent="0" lvl="0" marL="0" rtl="0" algn="l">
              <a:lnSpc>
                <a:spcPct val="115000"/>
              </a:lnSpc>
              <a:spcBef>
                <a:spcPts val="0"/>
              </a:spcBef>
              <a:spcAft>
                <a:spcPts val="0"/>
              </a:spcAft>
              <a:buNone/>
            </a:pPr>
            <a:r>
              <a:t/>
            </a:r>
            <a:endParaRPr sz="1200">
              <a:solidFill>
                <a:schemeClr val="dk1"/>
              </a:solidFill>
              <a:latin typeface="Inter"/>
              <a:ea typeface="Inter"/>
              <a:cs typeface="Inter"/>
              <a:sym typeface="Inte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